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72" r:id="rId5"/>
    <p:sldId id="259" r:id="rId6"/>
    <p:sldId id="261" r:id="rId7"/>
    <p:sldId id="270" r:id="rId8"/>
    <p:sldId id="271" r:id="rId9"/>
    <p:sldId id="274" r:id="rId10"/>
    <p:sldId id="273" r:id="rId11"/>
    <p:sldId id="260" r:id="rId12"/>
    <p:sldId id="275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1C49F2-1E54-F76A-A975-95DBDD8730E7}" name="Idowu, Ayo Naomi" initials="IN" userId="S::ayo.idowu@brent.gov.uk::309b3281-6daa-4778-806c-15ebeecd39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A"/>
    <a:srgbClr val="FFFFF0"/>
    <a:srgbClr val="FFFFFF"/>
    <a:srgbClr val="FFFFE7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388685-C628-2FB1-AA25-B15CEF7279E2}" v="25" dt="2025-06-16T14:41:10.020"/>
    <p1510:client id="{AE3F478A-9249-8993-25AC-DB62786E7590}" v="169" dt="2025-06-16T14:40:54.279"/>
    <p1510:client id="{BBC82074-6C79-4A0B-A4AE-3958ED6AD486}" v="20" dt="2025-06-16T14:45:09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3F69C-96F4-C8B4-BF5E-ADE58B9BB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C93DB-1ED4-B70B-BC9C-B6B392BAA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607E0-79BA-66A3-61B5-0E02FD1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522C-46A7-4130-88A7-2077CFD2287A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CB566-758B-8C83-D22F-1597C5E38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397F8-9E2E-A2D7-E63F-708F3ED1C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4957-C983-4E7C-8449-62A45EB620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62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B8AEC-43B7-FFB3-C206-04D70EC91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BB2F4E-083D-89F0-771D-01F58B8C8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522C-46A7-4130-88A7-2077CFD2287A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CFBF45-3155-EC9F-14F1-9EEC1715C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E2FD5-5672-417F-97EC-E3161BD9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4957-C983-4E7C-8449-62A45EB620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23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D0DC-508F-4C68-8093-7D4BFDCDCBB9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37A6-293D-4137-9354-218A8DE81C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44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56C48-B764-FBE7-C622-5B39A960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tabLst>
                <a:tab pos="1789113" algn="l"/>
              </a:tabLst>
            </a:pPr>
            <a:r>
              <a:rPr lang="en-US" sz="4400" b="1">
                <a:latin typeface="Arial"/>
                <a:cs typeface="Arial"/>
              </a:rPr>
              <a:t>Brent 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C881F-0CBB-6B3F-B683-EFBA6B200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>
              <a:spcBef>
                <a:spcPts val="0"/>
              </a:spcBef>
              <a:spcAft>
                <a:spcPts val="567"/>
              </a:spcAft>
              <a:tabLst>
                <a:tab pos="1698625" algn="l"/>
              </a:tabLst>
            </a:pPr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Brent presentation sub-heading</a:t>
            </a:r>
          </a:p>
          <a:p>
            <a:pPr algn="l">
              <a:tabLst>
                <a:tab pos="1698625" algn="l"/>
              </a:tabLst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Brent presentation text</a:t>
            </a:r>
          </a:p>
          <a:p>
            <a:pPr lvl="0"/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8EE41-3D9D-0C55-79E3-D414AFDD91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522C-46A7-4130-88A7-2077CFD2287A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84FA5-74BB-CE2D-A24B-D306A4794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26F1C-3A14-1B17-17A7-AD560283F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64957-C983-4E7C-8449-62A45EB620C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20C2C5-8617-2D7A-6FA7-AF222AEAF3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431620"/>
            <a:ext cx="8675077" cy="116147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588054-A066-258A-DD44-A6C8D1953D5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942558"/>
            <a:ext cx="1671937" cy="64819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90C2E7A-BC32-0529-05DA-7978817DF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781" y="5224214"/>
            <a:ext cx="1466619" cy="14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28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8" r:id="rId2"/>
    <p:sldLayoutId id="214748368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rent.gov.uk/children-young-people-and-families/childcare-and-early-education/holiday-activities-and-food-programme#abouthaf" TargetMode="Externa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haf@brent.gov.uk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mailto:Julia.Nyako@brent.gov.uk" TargetMode="External"/><Relationship Id="rId4" Type="http://schemas.openxmlformats.org/officeDocument/2006/relationships/hyperlink" Target="mailto:Alexandra.Eyre@brent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E9B8E9-D5CA-A180-8055-0A6959BCF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A91C65D-20D3-5C7B-CF4D-6515350BC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74A76E-8D4E-ADF4-B202-F176D76DD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GB" sz="5400" b="1">
                <a:ea typeface="Calibri Light"/>
                <a:cs typeface="Calibri Light"/>
              </a:rPr>
              <a:t>Brent Holiday Activities and Food Programme</a:t>
            </a:r>
            <a:endParaRPr lang="en-US" sz="5400" kern="1200">
              <a:latin typeface="Arial"/>
              <a:cs typeface="Arial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68F06C81-BD87-8FA4-0F6F-B1FA3F3A8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8112D-4EC1-7AEE-32D2-5ED2D6CA264F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9B5AAC9F-2A87-8EF9-4AF9-59450E7C9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6" y="6401926"/>
            <a:ext cx="1287084" cy="458261"/>
          </a:xfrm>
          <a:prstGeom prst="rect">
            <a:avLst/>
          </a:prstGeom>
        </p:spPr>
      </p:pic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EFC2E39-F8FC-2198-33EC-F6BE9F7D68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82" b="2"/>
          <a:stretch/>
        </p:blipFill>
        <p:spPr>
          <a:xfrm>
            <a:off x="8071739" y="2222397"/>
            <a:ext cx="3534514" cy="3642846"/>
          </a:xfrm>
          <a:prstGeom prst="rect">
            <a:avLst/>
          </a:prstGeom>
        </p:spPr>
      </p:pic>
      <p:pic>
        <p:nvPicPr>
          <p:cNvPr id="6" name="Picture 5" descr="A group of kids painting&#10;&#10;AI-generated content may be incorrect.">
            <a:extLst>
              <a:ext uri="{FF2B5EF4-FFF2-40B4-BE49-F238E27FC236}">
                <a16:creationId xmlns:a16="http://schemas.microsoft.com/office/drawing/2014/main" id="{B9ED1877-5751-BE71-E7CE-91325EF830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72" t="3383" r="383" b="752"/>
          <a:stretch>
            <a:fillRect/>
          </a:stretch>
        </p:blipFill>
        <p:spPr>
          <a:xfrm>
            <a:off x="3600721" y="2848634"/>
            <a:ext cx="4084986" cy="2712472"/>
          </a:xfrm>
          <a:prstGeom prst="rect">
            <a:avLst/>
          </a:prstGeom>
        </p:spPr>
      </p:pic>
      <p:pic>
        <p:nvPicPr>
          <p:cNvPr id="7" name="Picture 6" descr="A basket of fruit&#10;&#10;AI-generated content may be incorrect.">
            <a:extLst>
              <a:ext uri="{FF2B5EF4-FFF2-40B4-BE49-F238E27FC236}">
                <a16:creationId xmlns:a16="http://schemas.microsoft.com/office/drawing/2014/main" id="{3DCDDB12-911C-54E5-CDEC-9C50978069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244" r="6322"/>
          <a:stretch>
            <a:fillRect/>
          </a:stretch>
        </p:blipFill>
        <p:spPr>
          <a:xfrm>
            <a:off x="405841" y="2633287"/>
            <a:ext cx="2808848" cy="299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858E8-AE09-98D7-8BDB-4A65BAB84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4363EE5-A724-9A84-9181-2066F1E2B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3A0B20B-DE29-5913-F9EA-9825C3E15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D730194B-3A23-4045-9882-C516BB96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" y="6416303"/>
            <a:ext cx="1172247" cy="4438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D68845F-4A92-5A2A-A097-15047B9467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665" y="6250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latin typeface="Arial"/>
                <a:cs typeface="Calibri Light"/>
              </a:rPr>
              <a:t>Any Questions?</a:t>
            </a:r>
            <a:br>
              <a:rPr lang="en-US" sz="4000" b="1">
                <a:latin typeface="Arial"/>
                <a:cs typeface="Calibri Light"/>
              </a:rPr>
            </a:br>
            <a:endParaRPr lang="en-US" sz="4000" b="1">
              <a:latin typeface="Arial"/>
              <a:cs typeface="Calibri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2FFA20-3B30-8F99-569E-E0FB4233C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80" y="1950564"/>
            <a:ext cx="6548370" cy="43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63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CA68-7D91-63DE-1C1D-A10646E00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/>
              <a:t>Overview of Holiday Activities and Food (HAF) Programme </a:t>
            </a:r>
            <a:endParaRPr lang="en-US" sz="4600" b="1">
              <a:cs typeface="Calibri Light"/>
            </a:endParaRP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CE6A8-3CF6-FBEA-C97B-5DD9179A77EF}"/>
              </a:ext>
            </a:extLst>
          </p:cNvPr>
          <p:cNvSpPr txBox="1">
            <a:spLocks/>
          </p:cNvSpPr>
          <p:nvPr/>
        </p:nvSpPr>
        <p:spPr>
          <a:xfrm>
            <a:off x="313701" y="2085693"/>
            <a:ext cx="7374910" cy="44498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85750">
              <a:buFont typeface="Wingdings" panose="020B0604020202020204" pitchFamily="34" charset="0"/>
              <a:buChar char="Ø"/>
            </a:pPr>
            <a:r>
              <a:rPr lang="en-US" sz="1700">
                <a:cs typeface="Calibri"/>
              </a:rPr>
              <a:t>The </a:t>
            </a:r>
            <a:r>
              <a:rPr lang="en-US" sz="1700" err="1">
                <a:cs typeface="Calibri"/>
              </a:rPr>
              <a:t>programme</a:t>
            </a:r>
            <a:r>
              <a:rPr lang="en-US" sz="1700">
                <a:cs typeface="Calibri"/>
              </a:rPr>
              <a:t> is funded by the Department for Education </a:t>
            </a:r>
            <a:endParaRPr lang="en-US" sz="1700"/>
          </a:p>
          <a:p>
            <a:pPr marL="342900" indent="-285750">
              <a:buFont typeface="Wingdings" panose="020B0604020202020204" pitchFamily="34" charset="0"/>
              <a:buChar char="Ø"/>
            </a:pPr>
            <a:r>
              <a:rPr lang="en-US" sz="1700"/>
              <a:t>Provides free access to activities and meals during the school holidays</a:t>
            </a:r>
            <a:endParaRPr lang="en-US">
              <a:cs typeface="Calibri"/>
            </a:endParaRPr>
          </a:p>
          <a:p>
            <a:pPr marL="342900" indent="-285750">
              <a:buFont typeface="Wingdings" panose="020B0604020202020204" pitchFamily="34" charset="0"/>
              <a:buChar char="Ø"/>
            </a:pPr>
            <a:r>
              <a:rPr lang="en-US" sz="1700"/>
              <a:t>The </a:t>
            </a:r>
            <a:r>
              <a:rPr lang="en-US" sz="1700" err="1"/>
              <a:t>programme</a:t>
            </a:r>
            <a:r>
              <a:rPr lang="en-US" sz="1700"/>
              <a:t> is primarily for children on benefit-related free school meals</a:t>
            </a:r>
            <a:br>
              <a:rPr lang="en-US" sz="1700"/>
            </a:br>
            <a:endParaRPr lang="en-US" sz="1700">
              <a:cs typeface="Calibri"/>
            </a:endParaRPr>
          </a:p>
          <a:p>
            <a:r>
              <a:rPr lang="en-US" sz="1700" b="1" u="sng"/>
              <a:t>Holiday Duration</a:t>
            </a:r>
            <a:endParaRPr lang="en-US" sz="1700" b="1" u="sng">
              <a:cs typeface="Calibri" panose="020F0502020204030204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/>
              <a:t>   Minimum of 4 days of HAF activities during Easter and Christmas holidays</a:t>
            </a:r>
            <a:endParaRPr lang="en-US" sz="1700">
              <a:cs typeface="Calibri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/>
              <a:t>   16 days of HAF activities offered during summer holidays</a:t>
            </a:r>
            <a:endParaRPr lang="en-US" sz="1700">
              <a:cs typeface="Calibri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>
                <a:cs typeface="Calibri"/>
              </a:rPr>
              <a:t>   The </a:t>
            </a:r>
            <a:r>
              <a:rPr lang="en-US" sz="1700" err="1">
                <a:cs typeface="Calibri" panose="020F0502020204030204"/>
              </a:rPr>
              <a:t>programme</a:t>
            </a:r>
            <a:r>
              <a:rPr lang="en-US" sz="1700">
                <a:cs typeface="Calibri"/>
              </a:rPr>
              <a:t> does not operate during half term holidays</a:t>
            </a:r>
            <a:endParaRPr lang="en-US" sz="1700">
              <a:ea typeface="Calibri"/>
              <a:cs typeface="Calibri" panose="020F0502020204030204"/>
            </a:endParaRPr>
          </a:p>
          <a:p>
            <a:pPr marL="114300" indent="-285750">
              <a:buFont typeface="Wingdings" panose="020B0604020202020204" pitchFamily="34" charset="0"/>
              <a:buChar char="Ø"/>
            </a:pPr>
            <a:endParaRPr lang="en-US" sz="1700" b="1"/>
          </a:p>
          <a:p>
            <a:r>
              <a:rPr lang="en-US" sz="1700" b="1"/>
              <a:t> </a:t>
            </a:r>
            <a:r>
              <a:rPr lang="en-US" sz="1700" b="1" u="sng" err="1"/>
              <a:t>Programme</a:t>
            </a:r>
            <a:r>
              <a:rPr lang="en-US" sz="1700" b="1" u="sng"/>
              <a:t> Components</a:t>
            </a:r>
            <a:endParaRPr lang="en-US" sz="1700" b="1" u="sng">
              <a:cs typeface="Calibri" panose="020F0502020204030204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/>
              <a:t>   Diverse range of engaging, physical, and enriching activities</a:t>
            </a:r>
            <a:endParaRPr lang="en-US" sz="1700">
              <a:cs typeface="Calibri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>
                <a:cs typeface="Calibri"/>
              </a:rPr>
              <a:t>   Nutritious meals</a:t>
            </a:r>
            <a:endParaRPr lang="en-US" sz="1700">
              <a:ea typeface="Calibri" panose="020F0502020204030204"/>
              <a:cs typeface="Calibri" panose="020F0502020204030204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/>
              <a:t>   Education on healthy eating, lifestyles, and food preparation</a:t>
            </a:r>
            <a:endParaRPr lang="en-US" sz="1700">
              <a:cs typeface="Calibri"/>
            </a:endParaRPr>
          </a:p>
          <a:p>
            <a:pPr marL="171450" indent="-285750">
              <a:buFont typeface="Wingdings" panose="020B0604020202020204" pitchFamily="34" charset="0"/>
              <a:buChar char="Ø"/>
            </a:pPr>
            <a:r>
              <a:rPr lang="en-US" sz="1700"/>
              <a:t>   Support and referrals for parents, caregivers, and families</a:t>
            </a:r>
            <a:endParaRPr lang="en-US" sz="1700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b="1"/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/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700"/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700" b="0" i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/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700"/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700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9A9D80A4-B869-AB4E-BC59-00B453E364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82" b="2"/>
          <a:stretch/>
        </p:blipFill>
        <p:spPr>
          <a:xfrm>
            <a:off x="9400941" y="3804882"/>
            <a:ext cx="2790876" cy="291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20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52F6E3-6CAE-B27E-24BD-186465C3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>
                <a:latin typeface="Arial"/>
                <a:cs typeface="Arial"/>
              </a:rPr>
              <a:t>Eligibility</a:t>
            </a:r>
            <a:endParaRPr lang="en-US" sz="5400" kern="1200">
              <a:latin typeface="Arial"/>
              <a:cs typeface="Arial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F48D1-C779-C0CC-BCBF-CBE4118FBEFA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latin typeface="Arial"/>
                <a:cs typeface="Arial"/>
              </a:rPr>
              <a:t>Children and young people must meet all the following criteria: </a:t>
            </a:r>
          </a:p>
          <a:p>
            <a:pPr marL="285750" indent="-342900">
              <a:buFont typeface="Wingdings" panose="020B0604020202020204" pitchFamily="34" charset="0"/>
              <a:buChar char="Ø"/>
            </a:pPr>
            <a:r>
              <a:rPr lang="en-US" sz="1800">
                <a:latin typeface="Arial"/>
                <a:cs typeface="Arial"/>
              </a:rPr>
              <a:t>School-aged children from </a:t>
            </a:r>
            <a:r>
              <a:rPr lang="en-US" sz="1800" b="1">
                <a:latin typeface="Arial"/>
                <a:cs typeface="Arial"/>
              </a:rPr>
              <a:t>Reception to Year 11 </a:t>
            </a:r>
            <a:r>
              <a:rPr lang="en-US" sz="1800">
                <a:latin typeface="Arial"/>
                <a:cs typeface="Arial"/>
              </a:rPr>
              <a:t>(aged 4-16) </a:t>
            </a:r>
            <a:endParaRPr lang="en-US" sz="1800">
              <a:ea typeface="Calibri"/>
              <a:cs typeface="Calibri"/>
            </a:endParaRPr>
          </a:p>
          <a:p>
            <a:pPr marL="285750" indent="-342900">
              <a:buFont typeface="Wingdings" panose="020B0604020202020204" pitchFamily="34" charset="0"/>
              <a:buChar char="Ø"/>
            </a:pPr>
            <a:r>
              <a:rPr lang="en-US" sz="1800">
                <a:latin typeface="Arial"/>
                <a:cs typeface="Arial"/>
              </a:rPr>
              <a:t>Be in receipt of </a:t>
            </a:r>
            <a:r>
              <a:rPr lang="en-US" sz="1800" b="1">
                <a:latin typeface="Arial"/>
                <a:cs typeface="Arial"/>
              </a:rPr>
              <a:t>benefit-related</a:t>
            </a:r>
            <a:r>
              <a:rPr lang="en-US" sz="1800">
                <a:latin typeface="Arial"/>
                <a:cs typeface="Arial"/>
              </a:rPr>
              <a:t> free school meals (not including the universal free school meals)</a:t>
            </a:r>
            <a:endParaRPr lang="en-US" sz="1800">
              <a:latin typeface="Arial"/>
              <a:ea typeface="Calibri" panose="020F0502020204030204"/>
              <a:cs typeface="Arial"/>
            </a:endParaRPr>
          </a:p>
          <a:p>
            <a:pPr marL="285750" indent="-342900">
              <a:buFont typeface="Wingdings" panose="020B0604020202020204" pitchFamily="34" charset="0"/>
              <a:buChar char="Ø"/>
            </a:pPr>
            <a:r>
              <a:rPr lang="en-US" sz="1800">
                <a:latin typeface="Arial"/>
                <a:cs typeface="Arial"/>
              </a:rPr>
              <a:t>A resident of Brent or attending a Brent school.</a:t>
            </a:r>
            <a:br>
              <a:rPr lang="en-US"/>
            </a:br>
            <a:endParaRPr lang="en-US" sz="1800">
              <a:ea typeface="Calibri"/>
              <a:cs typeface="Calibri"/>
            </a:endParaRPr>
          </a:p>
          <a:p>
            <a:pPr marL="285750" indent="-342900">
              <a:buFont typeface="Wingdings" panose="020B0604020202020204" pitchFamily="34" charset="0"/>
              <a:buChar char="Ø"/>
            </a:pPr>
            <a:r>
              <a:rPr lang="en-US" sz="1800">
                <a:latin typeface="Arial"/>
                <a:cs typeface="Arial"/>
              </a:rPr>
              <a:t>15% of funding can be used for those deemed vulnerable by the Local Authority including:</a:t>
            </a:r>
            <a:endParaRPr lang="en-US" sz="1800">
              <a:latin typeface="Arial"/>
              <a:ea typeface="Calibri" panose="020F0502020204030204"/>
              <a:cs typeface="Arial"/>
            </a:endParaRP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Looked after children</a:t>
            </a:r>
            <a:endParaRPr lang="en-US" sz="1800" b="1">
              <a:latin typeface="Arial"/>
              <a:ea typeface="Calibri" panose="020F0502020204030204"/>
              <a:cs typeface="Arial"/>
            </a:endParaRP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Refugees</a:t>
            </a:r>
            <a:endParaRPr lang="en-US" sz="1800" b="1">
              <a:latin typeface="Arial"/>
              <a:ea typeface="Calibri" panose="020F0502020204030204"/>
              <a:cs typeface="Arial"/>
            </a:endParaRP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Young carers</a:t>
            </a:r>
            <a:endParaRPr lang="en-US" sz="1800" b="1">
              <a:latin typeface="Arial"/>
              <a:ea typeface="Calibri" panose="020F0502020204030204"/>
              <a:cs typeface="Arial"/>
            </a:endParaRP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SEND/ EHCP </a:t>
            </a:r>
            <a:endParaRPr lang="en-US" sz="1800" b="1">
              <a:latin typeface="Arial"/>
              <a:ea typeface="Calibri" panose="020F0502020204030204"/>
              <a:cs typeface="Arial"/>
            </a:endParaRP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Low-income families</a:t>
            </a: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Risk of exclusion/ low attendance </a:t>
            </a:r>
          </a:p>
          <a:p>
            <a:pPr marL="285750" lvl="1" indent="0">
              <a:buNone/>
            </a:pPr>
            <a:r>
              <a:rPr lang="en-US" sz="1800" b="1">
                <a:latin typeface="Arial"/>
                <a:cs typeface="Arial"/>
              </a:rPr>
              <a:t>Risk of antisocial </a:t>
            </a:r>
            <a:r>
              <a:rPr lang="en-US" sz="1800" b="1" err="1">
                <a:latin typeface="Arial"/>
                <a:cs typeface="Arial"/>
              </a:rPr>
              <a:t>behaviour</a:t>
            </a:r>
            <a:r>
              <a:rPr lang="en-US" sz="1800" b="1">
                <a:latin typeface="Arial"/>
                <a:cs typeface="Arial"/>
              </a:rPr>
              <a:t> </a:t>
            </a:r>
          </a:p>
          <a:p>
            <a:pPr marL="285750" lvl="1" indent="0">
              <a:buNone/>
            </a:pPr>
            <a:endParaRPr lang="en-US" sz="1600" b="1">
              <a:latin typeface="Arial"/>
              <a:cs typeface="Arial"/>
            </a:endParaRPr>
          </a:p>
          <a:p>
            <a:pPr marL="285750" lvl="1" indent="0">
              <a:buNone/>
            </a:pPr>
            <a:endParaRPr lang="en-US" sz="2000" b="1">
              <a:latin typeface="Arial"/>
              <a:cs typeface="Arial"/>
            </a:endParaRPr>
          </a:p>
          <a:p>
            <a:pPr marL="1028700" lvl="1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515460D6-1B70-ABB3-BD49-F67D5EC27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6" y="6401926"/>
            <a:ext cx="1287084" cy="45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01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FC0631-9203-5541-70A8-ED8C8DA9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23C3AC-AC96-88D1-37E6-FFFA3413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B59A1A7-17D9-C2C5-6B23-95A6DE896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0F604-F018-5F3D-6747-9320AB56E4E9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735CCAB6-57B4-F3E9-2B5D-D7F2C40CB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6" y="6401926"/>
            <a:ext cx="1287084" cy="4582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195BB5-0389-E7E3-2ED2-ECCA66513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>
                <a:latin typeface="Arial"/>
                <a:cs typeface="Arial"/>
              </a:rPr>
              <a:t>Accessing </a:t>
            </a:r>
            <a:r>
              <a:rPr lang="en-US" sz="4000" b="1">
                <a:latin typeface="Arial"/>
                <a:cs typeface="Arial"/>
              </a:rPr>
              <a:t>the</a:t>
            </a:r>
            <a:r>
              <a:rPr lang="en-US" sz="4000" b="1" kern="1200">
                <a:latin typeface="Arial"/>
                <a:cs typeface="Arial"/>
              </a:rPr>
              <a:t> HAF</a:t>
            </a:r>
            <a:r>
              <a:rPr lang="en-US" sz="4000" b="1">
                <a:latin typeface="Arial"/>
                <a:cs typeface="Arial"/>
              </a:rPr>
              <a:t> </a:t>
            </a:r>
            <a:r>
              <a:rPr lang="en-US" sz="4000" b="1" err="1">
                <a:latin typeface="Arial"/>
                <a:cs typeface="Arial"/>
              </a:rPr>
              <a:t>Programme</a:t>
            </a:r>
            <a:r>
              <a:rPr lang="en-US" sz="4000" kern="1200">
                <a:latin typeface="+mj-lt"/>
                <a:ea typeface="+mj-ea"/>
                <a:cs typeface="+mj-cs"/>
              </a:rPr>
              <a:t> </a:t>
            </a:r>
            <a:br>
              <a:rPr lang="en-US" sz="2600" kern="1200"/>
            </a:br>
            <a:endParaRPr lang="en-US" sz="2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Blog">
            <a:extLst>
              <a:ext uri="{FF2B5EF4-FFF2-40B4-BE49-F238E27FC236}">
                <a16:creationId xmlns:a16="http://schemas.microsoft.com/office/drawing/2014/main" id="{62377F54-4A1D-A2B2-82EF-62D4A5804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7737" y="2414819"/>
            <a:ext cx="3409964" cy="342925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D5C014D-4C00-A4C9-AEB5-93F65EA881AE}"/>
              </a:ext>
            </a:extLst>
          </p:cNvPr>
          <p:cNvSpPr txBox="1">
            <a:spLocks/>
          </p:cNvSpPr>
          <p:nvPr/>
        </p:nvSpPr>
        <p:spPr>
          <a:xfrm>
            <a:off x="709678" y="2065640"/>
            <a:ext cx="6771010" cy="42000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cs typeface="Arial"/>
              </a:rPr>
              <a:t>HAF providers can be found on the Brent HAF website (</a:t>
            </a:r>
            <a:r>
              <a:rPr lang="en-US" sz="1600">
                <a:latin typeface="Arial"/>
                <a:cs typeface="Arial"/>
                <a:hlinkClick r:id="rId5"/>
              </a:rPr>
              <a:t>Holiday Activities and Food Programme | Brent Council</a:t>
            </a:r>
            <a:r>
              <a:rPr lang="en-US" sz="1600">
                <a:latin typeface="Arial"/>
                <a:cs typeface="Arial"/>
              </a:rPr>
              <a:t>)</a:t>
            </a:r>
            <a:endParaRPr lang="en-US" sz="1600">
              <a:latin typeface="Arial"/>
              <a:ea typeface="Calibri"/>
              <a:cs typeface="Arial"/>
            </a:endParaRPr>
          </a:p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cs typeface="Arial"/>
              </a:rPr>
              <a:t>This information is updated prior to the Easter, summer and Christmas school holidays</a:t>
            </a:r>
            <a:endParaRPr lang="en-US" sz="1600">
              <a:latin typeface="Arial"/>
              <a:ea typeface="Calibri"/>
              <a:cs typeface="Arial"/>
            </a:endParaRPr>
          </a:p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cs typeface="Arial"/>
              </a:rPr>
              <a:t>The website offers details about our providers including venues, age groups and how to book.</a:t>
            </a:r>
            <a:endParaRPr lang="en-US" sz="1600">
              <a:latin typeface="Arial"/>
              <a:ea typeface="Calibri"/>
              <a:cs typeface="Arial"/>
            </a:endParaRPr>
          </a:p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cs typeface="Arial"/>
              </a:rPr>
              <a:t>Please note that provisions do not offer transportation services.</a:t>
            </a:r>
            <a:br>
              <a:rPr lang="en-US" sz="1600">
                <a:latin typeface="Arial"/>
                <a:cs typeface="Arial"/>
              </a:rPr>
            </a:br>
            <a:endParaRPr lang="en-US" sz="1600">
              <a:latin typeface="Arial"/>
              <a:cs typeface="Calibri"/>
            </a:endParaRPr>
          </a:p>
          <a:p>
            <a:pPr algn="ctr"/>
            <a:r>
              <a:rPr lang="en-US" sz="1600" b="1" u="sng">
                <a:latin typeface="Arial"/>
                <a:cs typeface="Arial"/>
              </a:rPr>
              <a:t>Proving eligibility</a:t>
            </a:r>
            <a:endParaRPr lang="en-US" sz="1600" b="1" u="sng">
              <a:latin typeface="Arial"/>
              <a:ea typeface="Calibri"/>
              <a:cs typeface="Arial"/>
            </a:endParaRPr>
          </a:p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cs typeface="Arial"/>
              </a:rPr>
              <a:t>Free school meals: Supermarket vouchers, e-codes, letter from the local authority/ school verifying FSM status.</a:t>
            </a:r>
            <a:endParaRPr lang="en-US" sz="1600">
              <a:latin typeface="Arial"/>
              <a:ea typeface="Calibri"/>
              <a:cs typeface="Arial"/>
            </a:endParaRPr>
          </a:p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cs typeface="Arial"/>
              </a:rPr>
              <a:t>Referral through a social worker, teacher or other working professional</a:t>
            </a:r>
            <a:r>
              <a:rPr lang="en-US" sz="1600"/>
              <a:t>.</a:t>
            </a:r>
            <a:endParaRPr lang="en-US" sz="1600">
              <a:ea typeface="Calibri"/>
              <a:cs typeface="Calibri"/>
            </a:endParaRPr>
          </a:p>
          <a:p>
            <a:pPr marL="342900" indent="-285750" algn="ctr">
              <a:buFont typeface="Wingdings" panose="020B0604020202020204" pitchFamily="34" charset="0"/>
              <a:buChar char="Ø"/>
            </a:pPr>
            <a:r>
              <a:rPr lang="en-US" sz="1600">
                <a:latin typeface="Arial"/>
                <a:ea typeface="Calibri"/>
                <a:cs typeface="Calibri"/>
              </a:rPr>
              <a:t>Contact the Brent HAF Team and we can provide proof of eligibility</a:t>
            </a:r>
          </a:p>
          <a:p>
            <a:pPr marL="57150" algn="ctr"/>
            <a:r>
              <a:rPr lang="en-US" sz="1600">
                <a:latin typeface="Arial"/>
                <a:ea typeface="Calibri"/>
                <a:cs typeface="Calibri"/>
              </a:rPr>
              <a:t>HAF@Brent.gov.uk</a:t>
            </a:r>
          </a:p>
          <a:p>
            <a:pPr marL="57150" algn="ctr"/>
            <a:endParaRPr lang="en-US" sz="1600">
              <a:ea typeface="Calibri"/>
              <a:cs typeface="Calibri"/>
            </a:endParaRPr>
          </a:p>
          <a:p>
            <a:pPr marL="285750" indent="-228600" algn="ctr">
              <a:buFont typeface="Arial" panose="020B0604020202020204" pitchFamily="34" charset="0"/>
              <a:buChar char="•"/>
            </a:pPr>
            <a:endParaRPr lang="en-US" sz="1600"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600" b="1" u="sng">
              <a:ea typeface="Calibri"/>
              <a:cs typeface="Calibri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16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4197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6D911A-3A64-98B8-182A-CFBDEC599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8D7D37-6E0F-4CD1-AB4D-337B287C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1DD8C8D-706D-56FE-3363-8B38A7C66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44460-B686-CC80-FEBD-EBD77813B55F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74E92FD5-FC0F-E6A0-543A-BBEEA555D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6" y="6401926"/>
            <a:ext cx="1287084" cy="4582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13F3A97-CFC8-D120-22DB-D6B2A8499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200" b="1" kern="1200">
                <a:latin typeface="Arial"/>
                <a:cs typeface="Arial"/>
              </a:rPr>
              <a:t>Brent HAF Programme</a:t>
            </a:r>
            <a:r>
              <a:rPr lang="en-US" sz="4200" b="1">
                <a:latin typeface="Arial"/>
                <a:cs typeface="Arial"/>
              </a:rPr>
              <a:t> </a:t>
            </a:r>
            <a:endParaRPr lang="en-US" sz="4200" b="1" kern="120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E3EC57-D9A6-BE21-61B6-F54594CEBD2D}"/>
              </a:ext>
            </a:extLst>
          </p:cNvPr>
          <p:cNvSpPr txBox="1"/>
          <p:nvPr/>
        </p:nvSpPr>
        <p:spPr>
          <a:xfrm>
            <a:off x="924575" y="2041436"/>
            <a:ext cx="7407760" cy="45550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b="1" u="sng" baseline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Overview of HAF </a:t>
            </a:r>
            <a:r>
              <a:rPr lang="en-US" b="1" u="sng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2024</a:t>
            </a:r>
            <a:r>
              <a:rPr lang="en-US" b="1" u="sng" baseline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:</a:t>
            </a:r>
            <a:r>
              <a:rPr lang="en-US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</a:rPr>
              <a:t>​</a:t>
            </a:r>
          </a:p>
          <a:p>
            <a:pPr rtl="0"/>
            <a:endParaRPr lang="en-US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buFont typeface="Wingdings"/>
              <a:buChar char="Ø"/>
            </a:pPr>
            <a:endParaRPr lang="en-US">
              <a:latin typeface="Arial"/>
              <a:ea typeface="Arial"/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en-US">
                <a:latin typeface="Arial"/>
                <a:ea typeface="+mn-lt"/>
                <a:cs typeface="+mn-lt"/>
              </a:rPr>
              <a:t>We worked with 40 providers to deliver 4,384 HAF places across the Easter, summer and Christmas school holidays.</a:t>
            </a:r>
            <a:br>
              <a:rPr lang="en-US">
                <a:latin typeface="Arial"/>
                <a:ea typeface="+mn-lt"/>
                <a:cs typeface="+mn-lt"/>
              </a:rPr>
            </a:br>
            <a:endParaRPr lang="en-US">
              <a:latin typeface="Calibri" panose="020F0502020204030204"/>
              <a:ea typeface="+mn-lt"/>
              <a:cs typeface="+mn-lt"/>
            </a:endParaRPr>
          </a:p>
          <a:p>
            <a:pPr marL="342900" indent="-342900">
              <a:buFont typeface="Wingdings"/>
              <a:buChar char="Ø"/>
            </a:pPr>
            <a:r>
              <a:rPr lang="en-US">
                <a:latin typeface="Arial"/>
                <a:ea typeface="+mn-lt"/>
                <a:cs typeface="+mn-lt"/>
              </a:rPr>
              <a:t>663 of these were SEND places.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latin typeface="Arial"/>
              <a:ea typeface="Arial"/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en-US" baseline="0">
                <a:latin typeface="Arial"/>
                <a:ea typeface="Arial"/>
                <a:cs typeface="Arial"/>
              </a:rPr>
              <a:t>Activities</a:t>
            </a:r>
            <a:r>
              <a:rPr lang="en-US">
                <a:latin typeface="Arial"/>
                <a:ea typeface="Arial"/>
                <a:cs typeface="Arial"/>
              </a:rPr>
              <a:t> included </a:t>
            </a:r>
            <a:r>
              <a:rPr lang="en-US">
                <a:latin typeface="Arial"/>
                <a:ea typeface="+mn-lt"/>
                <a:cs typeface="+mn-lt"/>
              </a:rPr>
              <a:t>mixture of different sports, junk modelling, boxing, horse riding, wall climbing, gardening, cooking, podcasting, public speaking workshops, drama and music workshops as well as various trips.</a:t>
            </a:r>
            <a:br>
              <a:rPr lang="en-US">
                <a:latin typeface="Arial"/>
                <a:ea typeface="Arial"/>
                <a:cs typeface="Arial"/>
              </a:rPr>
            </a:br>
            <a:endParaRPr lang="en-US" baseline="0">
              <a:latin typeface="Arial"/>
              <a:ea typeface="Arial"/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en-US">
                <a:latin typeface="Arial"/>
                <a:ea typeface="Arial"/>
                <a:cs typeface="Arial"/>
              </a:rPr>
              <a:t>Mental Health and Emotional Wellbeing sessions and first aid training</a:t>
            </a:r>
          </a:p>
          <a:p>
            <a:endParaRPr lang="en-US" sz="2000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1017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1D2492-D30A-5ADF-2DCE-2FA34B63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28BD2F-5D5F-DD3B-E552-2DA5B6893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2641CE-9926-9BD0-91EF-A1A5110E1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latin typeface="Arial"/>
                <a:cs typeface="Arial"/>
              </a:rPr>
              <a:t>Case Study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2BE377F-DCCE-2C99-ADC6-E688B6068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0B3E0-3956-F0BE-D7F5-E0BED027ADCF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71ADFB05-6010-13BC-42BD-F08D3E190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6" y="6401926"/>
            <a:ext cx="1287084" cy="4582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318BF1-4484-CB91-D5AE-C059C91F2CEC}"/>
              </a:ext>
            </a:extLst>
          </p:cNvPr>
          <p:cNvSpPr txBox="1">
            <a:spLocks/>
          </p:cNvSpPr>
          <p:nvPr/>
        </p:nvSpPr>
        <p:spPr>
          <a:xfrm>
            <a:off x="841247" y="2055812"/>
            <a:ext cx="3860061" cy="4261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/>
              <a:t> </a:t>
            </a:r>
            <a:r>
              <a:rPr lang="en-US" sz="5400" i="1"/>
              <a:t>  Child X's Easter 2025 HAF Experience </a:t>
            </a:r>
            <a:endParaRPr lang="en-US" sz="5400" i="1"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A5B00F-4B8C-3DEC-8291-B8E5315DA735}"/>
              </a:ext>
            </a:extLst>
          </p:cNvPr>
          <p:cNvSpPr txBox="1"/>
          <p:nvPr/>
        </p:nvSpPr>
        <p:spPr>
          <a:xfrm>
            <a:off x="5021050" y="2139007"/>
            <a:ext cx="692727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>
                <a:latin typeface="Calibri"/>
                <a:ea typeface="+mn-lt"/>
                <a:cs typeface="Arial"/>
              </a:rPr>
              <a:t>Child X</a:t>
            </a:r>
            <a:r>
              <a:rPr lang="en-GB" sz="1400">
                <a:ea typeface="+mn-lt"/>
                <a:cs typeface="+mn-lt"/>
              </a:rPr>
              <a:t>, a Year 2 pupil, was referred to the Easter HAF camp by their school due to behavioural challenges rooted in difficulties with emotional expression and understanding. Child X has previously been in care, and their early experiences have made it harder for them to trust adults and connect with peers. </a:t>
            </a:r>
          </a:p>
          <a:p>
            <a:pPr algn="just"/>
            <a:endParaRPr lang="en-US" sz="1400">
              <a:ea typeface="+mn-lt"/>
              <a:cs typeface="+mn-lt"/>
            </a:endParaRPr>
          </a:p>
          <a:p>
            <a:pPr algn="just"/>
            <a:r>
              <a:rPr lang="en-GB" sz="1400">
                <a:ea typeface="+mn-lt"/>
                <a:cs typeface="+mn-lt"/>
              </a:rPr>
              <a:t>At the start of camp, child X expressed anxiety about social interaction, saying, “But I don’t know how to make friends.” The provider focused on building a safe, supportive environment where child X could explore their emotions and build relationships at their pace. Facilitators worked to gain their trust, using play, structured group activities, and one-to-one moments to support emotional development.   </a:t>
            </a:r>
          </a:p>
          <a:p>
            <a:pPr algn="just"/>
            <a:endParaRPr lang="en-US" sz="1400">
              <a:ea typeface="+mn-lt"/>
              <a:cs typeface="+mn-lt"/>
            </a:endParaRPr>
          </a:p>
          <a:p>
            <a:pPr algn="just"/>
            <a:r>
              <a:rPr lang="en-GB" sz="1400">
                <a:ea typeface="+mn-lt"/>
                <a:cs typeface="+mn-lt"/>
              </a:rPr>
              <a:t>The provider also established a strong and open line of communication with mum, which helped reinforce their sense of stability and belonging. By the end of the four-day programme, a clear shift was seen. They were calmer, more able to express how they were feeling, and had formed genuine friendships. Several children referred to child X as their friend, a milestone that was both meaningful and affirming for them.  </a:t>
            </a:r>
          </a:p>
          <a:p>
            <a:pPr algn="just"/>
            <a:endParaRPr lang="en-US" sz="1400">
              <a:ea typeface="+mn-lt"/>
              <a:cs typeface="+mn-lt"/>
            </a:endParaRPr>
          </a:p>
          <a:p>
            <a:pPr algn="just"/>
            <a:r>
              <a:rPr lang="en-GB" sz="1400">
                <a:ea typeface="+mn-lt"/>
                <a:cs typeface="+mn-lt"/>
              </a:rPr>
              <a:t>Child X’s final words to staff “I never want this camp to end” reflected the progress they made and the sense of connection they found during their time with them.</a:t>
            </a:r>
            <a:endParaRPr lang="en-US" sz="14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3911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5E5489-E4F4-B14C-F937-29DD2EA7A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5CB528-59CE-F267-AC14-5807FBAC7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ABAC6C4-B9B7-4473-1780-B6BD615E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EF270-C077-B76D-9F26-C5D2DA14953B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06A1D701-D45E-3473-5407-5A2560DB3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6" y="6401926"/>
            <a:ext cx="1287084" cy="45826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B7E757C-1623-66A9-659C-8CFB9142F3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6676" y="1841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latin typeface="Arial"/>
                <a:cs typeface="Calibri Light"/>
              </a:rPr>
              <a:t>HAF Summer Offer </a:t>
            </a:r>
            <a:endParaRPr lang="en-US" sz="4000" b="1">
              <a:latin typeface="Arial"/>
              <a:cs typeface="Arial"/>
            </a:endParaRPr>
          </a:p>
        </p:txBody>
      </p:sp>
      <p:pic>
        <p:nvPicPr>
          <p:cNvPr id="5" name="Picture 4" descr="A group of people at a table with food&#10;&#10;Description automatically generated">
            <a:extLst>
              <a:ext uri="{FF2B5EF4-FFF2-40B4-BE49-F238E27FC236}">
                <a16:creationId xmlns:a16="http://schemas.microsoft.com/office/drawing/2014/main" id="{6FA55A24-D229-5585-DB47-77FFB344C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89" r="3888" b="-2"/>
          <a:stretch/>
        </p:blipFill>
        <p:spPr>
          <a:xfrm>
            <a:off x="3241963" y="1819908"/>
            <a:ext cx="3629892" cy="2479722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Picture 5" descr="A group of kids playing in a field&#10;&#10;Description automatically generated">
            <a:extLst>
              <a:ext uri="{FF2B5EF4-FFF2-40B4-BE49-F238E27FC236}">
                <a16:creationId xmlns:a16="http://schemas.microsoft.com/office/drawing/2014/main" id="{172CCB1C-BC6D-6D0B-5464-A67B9A3C55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665" r="2" b="3685"/>
          <a:stretch/>
        </p:blipFill>
        <p:spPr>
          <a:xfrm>
            <a:off x="6390664" y="1819847"/>
            <a:ext cx="3139739" cy="2456983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pic>
        <p:nvPicPr>
          <p:cNvPr id="9" name="Picture 8" descr="A group of people doing yoga&#10;&#10;Description automatically generated">
            <a:extLst>
              <a:ext uri="{FF2B5EF4-FFF2-40B4-BE49-F238E27FC236}">
                <a16:creationId xmlns:a16="http://schemas.microsoft.com/office/drawing/2014/main" id="{77DBBE93-8995-4D4D-3181-9207527613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01" r="3" b="3"/>
          <a:stretch/>
        </p:blipFill>
        <p:spPr>
          <a:xfrm>
            <a:off x="3241963" y="4351172"/>
            <a:ext cx="3629892" cy="250682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pic>
        <p:nvPicPr>
          <p:cNvPr id="11" name="Picture 10" descr="A person wearing a mask working on a mannequin&#10;&#10;Description automatically generated">
            <a:extLst>
              <a:ext uri="{FF2B5EF4-FFF2-40B4-BE49-F238E27FC236}">
                <a16:creationId xmlns:a16="http://schemas.microsoft.com/office/drawing/2014/main" id="{80B524B2-3885-A356-FBB2-AE6D187E3A6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7470" b="2"/>
          <a:stretch/>
        </p:blipFill>
        <p:spPr>
          <a:xfrm>
            <a:off x="6302714" y="4299630"/>
            <a:ext cx="3315638" cy="2581171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7779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99B4FFBA-ADD4-DB85-6326-92D62D369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" y="6416303"/>
            <a:ext cx="1172247" cy="4438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F33C9B-461F-1DBA-BC12-13D458A8A5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latin typeface="Arial"/>
                <a:cs typeface="Calibri Light"/>
              </a:rPr>
              <a:t>HAF Summer Offer </a:t>
            </a:r>
            <a:endParaRPr lang="en-US" sz="4000" b="1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3396F3-C187-8EAC-4C20-F746AE9781EE}"/>
              </a:ext>
            </a:extLst>
          </p:cNvPr>
          <p:cNvSpPr txBox="1"/>
          <p:nvPr/>
        </p:nvSpPr>
        <p:spPr>
          <a:xfrm>
            <a:off x="1173689" y="1997753"/>
            <a:ext cx="9574734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ea typeface="Calibri"/>
                <a:cs typeface="Calibri"/>
              </a:rPr>
              <a:t>For the upcoming summer programme, we have commissioned 52 Providers including 2 SEND specialist providers </a:t>
            </a:r>
          </a:p>
          <a:p>
            <a:endParaRPr lang="en-GB">
              <a:ea typeface="Calibri"/>
              <a:cs typeface="Calibri"/>
            </a:endParaRPr>
          </a:p>
          <a:p>
            <a:r>
              <a:rPr lang="en-GB">
                <a:ea typeface="Calibri"/>
                <a:cs typeface="Calibri"/>
              </a:rPr>
              <a:t>Activities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Sports; football, skateboarding, tennis, cricket and more!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Arts and Crafts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Boat 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Water Sports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Drama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Cooking classes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Calibri"/>
                <a:cs typeface="Calibri"/>
              </a:rPr>
              <a:t>Trips such as Museums and Welsh Harp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ea typeface="Calibri"/>
              <a:cs typeface="Calibri"/>
            </a:endParaRPr>
          </a:p>
          <a:p>
            <a:r>
              <a:rPr lang="en-GB">
                <a:ea typeface="Calibri"/>
                <a:cs typeface="Calibri"/>
              </a:rPr>
              <a:t>Some partner organisations will also provide free sessions such as Mental Health Workshops with the NHS and </a:t>
            </a:r>
            <a:r>
              <a:rPr lang="en-GB" err="1">
                <a:ea typeface="Calibri"/>
                <a:cs typeface="Calibri"/>
              </a:rPr>
              <a:t>BeeZees</a:t>
            </a:r>
            <a:r>
              <a:rPr lang="en-GB">
                <a:ea typeface="Calibri"/>
                <a:cs typeface="Calibri"/>
              </a:rPr>
              <a:t> Families Community Health.</a:t>
            </a:r>
          </a:p>
          <a:p>
            <a:pPr marL="285750" indent="-285750">
              <a:buFont typeface="Calibri"/>
              <a:buChar char="-"/>
            </a:pPr>
            <a:endParaRPr lang="en-GB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8389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4DE53-3977-6CCE-13DC-243272803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2C2EFA-9134-8260-FE4A-D74685C99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8AE9DFBA-1AAC-B1ED-7785-7F64499AC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ogo with a letter b&#10;&#10;Description automatically generated">
            <a:extLst>
              <a:ext uri="{FF2B5EF4-FFF2-40B4-BE49-F238E27FC236}">
                <a16:creationId xmlns:a16="http://schemas.microsoft.com/office/drawing/2014/main" id="{1DCE92FE-4BC6-6EA1-92E5-1C359BA46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" y="6416303"/>
            <a:ext cx="1172247" cy="4438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2F5ECE4-8C7F-863A-F02F-363C4371C1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latin typeface="Arial"/>
                <a:cs typeface="Calibri Light"/>
              </a:rPr>
              <a:t>Contact Details</a:t>
            </a:r>
            <a:endParaRPr lang="en-US" sz="4000" b="1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499D5D-866D-28D7-5673-F1354E509F12}"/>
              </a:ext>
            </a:extLst>
          </p:cNvPr>
          <p:cNvSpPr txBox="1"/>
          <p:nvPr/>
        </p:nvSpPr>
        <p:spPr>
          <a:xfrm>
            <a:off x="2318327" y="2271591"/>
            <a:ext cx="70196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For any HAF enquiries:</a:t>
            </a:r>
          </a:p>
          <a:p>
            <a:endParaRPr lang="en-GB"/>
          </a:p>
          <a:p>
            <a:r>
              <a:rPr lang="en-GB"/>
              <a:t>Please contact: </a:t>
            </a:r>
            <a:r>
              <a:rPr lang="en-GB">
                <a:hlinkClick r:id="rId3"/>
              </a:rPr>
              <a:t>haf@brent.gov.uk</a:t>
            </a:r>
            <a:r>
              <a:rPr lang="en-GB"/>
              <a:t> 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Alternatively, you can contact ourselves:</a:t>
            </a:r>
          </a:p>
          <a:p>
            <a:endParaRPr lang="en-GB"/>
          </a:p>
          <a:p>
            <a:r>
              <a:rPr lang="en-GB"/>
              <a:t>Alexandra Eyre: </a:t>
            </a:r>
            <a:r>
              <a:rPr lang="en-GB">
                <a:hlinkClick r:id="rId4"/>
              </a:rPr>
              <a:t>Alexandra.Eyre@brent.gov.uk</a:t>
            </a:r>
            <a:r>
              <a:rPr lang="en-GB"/>
              <a:t> </a:t>
            </a:r>
          </a:p>
          <a:p>
            <a:endParaRPr lang="en-GB"/>
          </a:p>
          <a:p>
            <a:r>
              <a:rPr lang="en-GB"/>
              <a:t>or</a:t>
            </a:r>
          </a:p>
          <a:p>
            <a:endParaRPr lang="en-GB"/>
          </a:p>
          <a:p>
            <a:r>
              <a:rPr lang="en-GB"/>
              <a:t>Julia Nyako:  </a:t>
            </a:r>
            <a:r>
              <a:rPr lang="en-GB">
                <a:hlinkClick r:id="rId5"/>
              </a:rPr>
              <a:t>Julia.Nyako@brent.gov.uk</a:t>
            </a:r>
            <a:r>
              <a:rPr lang="en-GB"/>
              <a:t> </a:t>
            </a:r>
          </a:p>
        </p:txBody>
      </p:sp>
      <p:pic>
        <p:nvPicPr>
          <p:cNvPr id="2" name="Picture 1" descr="A black phone icon with waves&#10;&#10;AI-generated content may be incorrect.">
            <a:extLst>
              <a:ext uri="{FF2B5EF4-FFF2-40B4-BE49-F238E27FC236}">
                <a16:creationId xmlns:a16="http://schemas.microsoft.com/office/drawing/2014/main" id="{126F4B33-BF7D-5D13-FC1F-3511D58BEF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7616" y="2639630"/>
            <a:ext cx="3328815" cy="255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0040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4619d2f-3517-486b-a800-ec3fa2508e8f">
      <UserInfo>
        <DisplayName>Stewart, Jane</DisplayName>
        <AccountId>256</AccountId>
        <AccountType/>
      </UserInfo>
    </SharedWithUsers>
    <lcf76f155ced4ddcb4097134ff3c332f xmlns="72dc8638-350e-4276-a463-0d25cb12669f">
      <Terms xmlns="http://schemas.microsoft.com/office/infopath/2007/PartnerControls"/>
    </lcf76f155ced4ddcb4097134ff3c332f>
    <TaxCatchAll xmlns="d4619d2f-3517-486b-a800-ec3fa2508e8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924D6A49E0648B57458EEA8854845" ma:contentTypeVersion="15" ma:contentTypeDescription="Create a new document." ma:contentTypeScope="" ma:versionID="d510ee02e45fb523c2ab218bd6773edb">
  <xsd:schema xmlns:xsd="http://www.w3.org/2001/XMLSchema" xmlns:xs="http://www.w3.org/2001/XMLSchema" xmlns:p="http://schemas.microsoft.com/office/2006/metadata/properties" xmlns:ns2="72dc8638-350e-4276-a463-0d25cb12669f" xmlns:ns3="d4619d2f-3517-486b-a800-ec3fa2508e8f" targetNamespace="http://schemas.microsoft.com/office/2006/metadata/properties" ma:root="true" ma:fieldsID="d02da44a77cd00cbfa9a9b82e5b5b747" ns2:_="" ns3:_="">
    <xsd:import namespace="72dc8638-350e-4276-a463-0d25cb12669f"/>
    <xsd:import namespace="d4619d2f-3517-486b-a800-ec3fa2508e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c8638-350e-4276-a463-0d25cb1266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3f4cb5b-1e6f-48ac-8412-c927db84bb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619d2f-3517-486b-a800-ec3fa2508e8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34f0399-d295-4cdc-bd28-abdf437e7b6a}" ma:internalName="TaxCatchAll" ma:showField="CatchAllData" ma:web="d4619d2f-3517-486b-a800-ec3fa2508e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CFCC37-9098-406B-A842-10EFEFA0D392}">
  <ds:schemaRefs>
    <ds:schemaRef ds:uri="72dc8638-350e-4276-a463-0d25cb12669f"/>
    <ds:schemaRef ds:uri="d4619d2f-3517-486b-a800-ec3fa2508e8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9B3CF3D-5B4B-4AE0-8CEC-153F2BFEA4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DD1C20-F3F4-41F9-B413-A3EEB3E4DF06}">
  <ds:schemaRefs>
    <ds:schemaRef ds:uri="72dc8638-350e-4276-a463-0d25cb12669f"/>
    <ds:schemaRef ds:uri="d4619d2f-3517-486b-a800-ec3fa2508e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1_Custom Design</vt:lpstr>
      <vt:lpstr>Brent Holiday Activities and Food Programme</vt:lpstr>
      <vt:lpstr>Overview of Holiday Activities and Food (HAF) Programme </vt:lpstr>
      <vt:lpstr>Eligibility</vt:lpstr>
      <vt:lpstr>Accessing the HAF Programme  </vt:lpstr>
      <vt:lpstr>Brent HAF Programme </vt:lpstr>
      <vt:lpstr>Case Study</vt:lpstr>
      <vt:lpstr>HAF Summer Offer </vt:lpstr>
      <vt:lpstr>HAF Summer Offer </vt:lpstr>
      <vt:lpstr>Contact Details</vt:lpstr>
      <vt:lpstr>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Stirrup, Adrian</dc:creator>
  <cp:revision>2</cp:revision>
  <dcterms:created xsi:type="dcterms:W3CDTF">2019-02-11T13:45:42Z</dcterms:created>
  <dcterms:modified xsi:type="dcterms:W3CDTF">2025-06-17T10:52:37Z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0x010100414924D6A49E0648B57458EEA8854845</vt:lpwstr>
  </property>
  <property fmtid="{D5CDD505-2E9C-101B-9397-08002B2CF9AE}" pid="3" name="MediaServiceImageTags">
    <vt:lpwstr/>
  </property>
</Properties>
</file>